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36"/>
  </p:notesMasterIdLst>
  <p:handoutMasterIdLst>
    <p:handoutMasterId r:id="rId37"/>
  </p:handoutMasterIdLst>
  <p:sldIdLst>
    <p:sldId id="327" r:id="rId5"/>
    <p:sldId id="330" r:id="rId6"/>
    <p:sldId id="332" r:id="rId7"/>
    <p:sldId id="333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294" r:id="rId27"/>
    <p:sldId id="296" r:id="rId28"/>
    <p:sldId id="318" r:id="rId29"/>
    <p:sldId id="319" r:id="rId30"/>
    <p:sldId id="288" r:id="rId31"/>
    <p:sldId id="289" r:id="rId32"/>
    <p:sldId id="317" r:id="rId33"/>
    <p:sldId id="274" r:id="rId34"/>
    <p:sldId id="329" r:id="rId3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03" d="100"/>
          <a:sy n="103" d="100"/>
        </p:scale>
        <p:origin x="150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gerNL/Coursera_Data_Scienc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18-11-2023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I’ve used mostly seaborn, because it gave more overhead and made better plots, I’ve also stuck to trying to compress most the data in a neat graph.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page I’ve used: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https://github.com/KingerNL/Coursera_Data_Science/blob/main/jupyter-labs-eda-dataviz.ipynb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F8C88E5-4982-A25C-58D8-A06EF3F64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6" y="4538295"/>
            <a:ext cx="10703176" cy="21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7640" y="1381044"/>
            <a:ext cx="554158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queries I’ve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1: Distinct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2: Limit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3: Sum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4: Average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5: Minimum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6: Filter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7: Count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8: Maximum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9: Extract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10: Rank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CB8626D-C9D1-A7E6-FB19-CF800981799B}"/>
              </a:ext>
            </a:extLst>
          </p:cNvPr>
          <p:cNvSpPr txBox="1"/>
          <p:nvPr/>
        </p:nvSpPr>
        <p:spPr>
          <a:xfrm>
            <a:off x="6778661" y="4705815"/>
            <a:ext cx="4573282" cy="193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page: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https://github.com/KingerNL/Coursera_Data_Science/blob/main/jupyter-labs-eda-sql-coursera_sqllite.ipynb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Folium map has objects such as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https://github.com/KingerNL/Coursera_Data_Science/blob/main/lab_jupyter_launch_site_location.ipynb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588CC8-3447-82BD-B4AD-423B1F53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56" y="1509358"/>
            <a:ext cx="5269394" cy="29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I’ve added a lot of plots for various information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https://github.com/KingerNL/Coursera_Data_Science/blob/main/jupyter-labs-eda-dataviz.ipynb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used the following techniques: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LogisticRegression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DecisionTreeClassifier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KNeighborsClassifier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was the best, but more on that later.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https://github.com/KingerNL/Coursera_Data_Science/blob/main/SpaceX_Machine_Learning_Prediction_Part_5.jupyterlite.ipynb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/>
          </p:cNvSpPr>
          <p:nvPr/>
        </p:nvSpPr>
        <p:spPr>
          <a:xfrm>
            <a:off x="7570963" y="5751946"/>
            <a:ext cx="1945933" cy="284908"/>
          </a:xfrm>
          <a:prstGeom prst="rect">
            <a:avLst/>
          </a:prstGeom>
        </p:spPr>
        <p:txBody>
          <a:bodyPr/>
          <a:lstStyle/>
          <a:p>
            <a:pPr defTabSz="640080">
              <a:spcAft>
                <a:spcPts val="600"/>
              </a:spcAft>
            </a:pPr>
            <a:fld id="{5075537C-CA84-1446-933C-8E9D027F9201}" type="slidenum">
              <a:rPr 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40080"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/>
          </p:cNvSpPr>
          <p:nvPr/>
        </p:nvSpPr>
        <p:spPr>
          <a:xfrm>
            <a:off x="2002582" y="2937058"/>
            <a:ext cx="2789396" cy="270381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40080">
              <a:spcBef>
                <a:spcPts val="980"/>
              </a:spcBef>
            </a:pP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This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is a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seaborn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scatterplot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for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different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launch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sites,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and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different flight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numbers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675C562-40FD-3EFE-3996-566A94D8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812" y="2598710"/>
            <a:ext cx="4754605" cy="30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8233B0-41B5-4D9A-AEEC-13DB66A8C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/>
          </p:cNvSpPr>
          <p:nvPr/>
        </p:nvSpPr>
        <p:spPr>
          <a:xfrm>
            <a:off x="7531667" y="5753024"/>
            <a:ext cx="1938565" cy="283830"/>
          </a:xfrm>
          <a:prstGeom prst="rect">
            <a:avLst/>
          </a:prstGeom>
        </p:spPr>
        <p:txBody>
          <a:bodyPr/>
          <a:lstStyle/>
          <a:p>
            <a:pPr defTabSz="640080">
              <a:spcAft>
                <a:spcPts val="600"/>
              </a:spcAft>
            </a:pPr>
            <a:fld id="{5075537C-CA84-1446-933C-8E9D027F9201}" type="slidenum">
              <a:rPr 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40080"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/>
          </p:cNvSpPr>
          <p:nvPr/>
        </p:nvSpPr>
        <p:spPr>
          <a:xfrm>
            <a:off x="1917261" y="2957527"/>
            <a:ext cx="2778835" cy="269357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40080">
              <a:spcBef>
                <a:spcPts val="980"/>
              </a:spcBef>
            </a:pP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This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is a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seaborn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scatterplot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for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different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payloads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at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different </a:t>
            </a:r>
            <a:r>
              <a:rPr lang="nl-NL" sz="1540" kern="1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launch</a:t>
            </a:r>
            <a:r>
              <a:rPr lang="nl-NL" sz="1540" kern="1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sites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4DFC9EA-8653-A475-35BD-50042D42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66" y="2598710"/>
            <a:ext cx="4853473" cy="315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This is the </a:t>
            </a:r>
            <a:r>
              <a:rPr lang="en-US" sz="2000" dirty="0" err="1"/>
              <a:t>barr</a:t>
            </a:r>
            <a:r>
              <a:rPr lang="en-US" sz="2000" dirty="0"/>
              <a:t> </a:t>
            </a:r>
            <a:r>
              <a:rPr lang="en-US" sz="2000" dirty="0" err="1"/>
              <a:t>scart</a:t>
            </a:r>
            <a:r>
              <a:rPr lang="en-US" sz="2000" dirty="0"/>
              <a:t> with success rate for each orbit type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5DD7CDF-6F99-D676-5009-8168219BC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9" r="18870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This is the flight number vs orbit type scatter cart.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D66A306-C55F-E59E-16A7-B8808DA4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564531"/>
            <a:ext cx="5150277" cy="35536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Here you can see the difference in payload vs orbit type.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CCCE2ED-1D8F-A08E-87DA-91FD44446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1" r="22710" b="-2"/>
          <a:stretch/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Here you can see the success rate over the years</a:t>
            </a:r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You can see clearly that the success rate increased over the span of 4 years by 80%. From 2013 to 2017.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5A824E7-23AE-2079-2452-DA7B6580E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7" b="-2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4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266517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40'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VAFUnique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    CCAFS SLC 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    CCAFS SLC 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    CCAFS SLC 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     VAFB SLC 4E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    CCAFS SLC 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...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85      KSC LC 39A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86      KSC LC 39A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87      KSC LC 39A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88    CCAFS SLC 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89    CCAFS SLC 40'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1339E6D-B5E3-664A-F014-8696D2E84735}"/>
              </a:ext>
            </a:extLst>
          </p:cNvPr>
          <p:cNvSpPr txBox="1"/>
          <p:nvPr/>
        </p:nvSpPr>
        <p:spPr>
          <a:xfrm>
            <a:off x="6408234" y="1825625"/>
            <a:ext cx="409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Launch Site Beginning with 'CCA’: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'CCAFS SLC 40'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NASA JSC Houston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endParaRPr lang="en-US" sz="2000" dirty="0"/>
          </a:p>
          <a:p>
            <a:r>
              <a:rPr lang="en-US" sz="2000" dirty="0"/>
              <a:t>A screenshot of Houston</a:t>
            </a:r>
          </a:p>
          <a:p>
            <a:endParaRPr lang="en-US" sz="2000" dirty="0"/>
          </a:p>
          <a:p>
            <a:r>
              <a:rPr lang="en-US" sz="2000" dirty="0"/>
              <a:t>This is were NASA JSC is located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0A932B7-D2D2-103C-8CCC-356AE4A85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" r="21640" b="2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517889" y="4883544"/>
            <a:ext cx="38760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ECADD28-8426-F5B6-F733-22F593B0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31" y="364142"/>
            <a:ext cx="7659393" cy="38679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000" dirty="0"/>
              <a:t>These were some of the launch sites</a:t>
            </a:r>
          </a:p>
          <a:p>
            <a:pPr>
              <a:spcBef>
                <a:spcPts val="1400"/>
              </a:spcBef>
            </a:pPr>
            <a:endParaRPr lang="en-US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9541151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photo of the updated map with direction line from water to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 line photo, from water to launch site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4AECD3-41D4-5398-94B0-665F81FB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857500"/>
            <a:ext cx="6584145" cy="308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98019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used the following techniques: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LogisticRegression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DecisionTreeClassifier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KNeighborsClassifier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had the highest accuracy, with: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86.07 %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700A8-AE52-4017-8C7E-C20956F7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F530DA-C7D1-4968-8F8A-8700C2BB2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1198181" y="2951485"/>
            <a:ext cx="3795840" cy="27862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 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97" y="17978"/>
            <a:ext cx="470655" cy="4754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5075537C-CA84-1446-933C-8E9D027F9201}" type="slidenum">
              <a:rPr lang="en-US" sz="900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29</a:t>
            </a:fld>
            <a:endParaRPr lang="en-US" sz="900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397BF6F-8D9E-75EB-C45C-F58344C55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6" r="-2" b="-2"/>
          <a:stretch/>
        </p:blipFill>
        <p:spPr>
          <a:xfrm>
            <a:off x="5359151" y="895610"/>
            <a:ext cx="6107166" cy="50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499275" cy="363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project we tackled a couple of problems, of which were: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 Falcon 9 First Stage Landing Prediction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SQL to get information about Launch sites and more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more information about Results of the falcon 9 landings, success rates,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Doing some Location analyses with Folium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doing some landing predictions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5053"/>
            <a:ext cx="7318341" cy="47710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conclusion was that after doing some model tests, the following statements could be made: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was the best, followed by;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KNeighborsClassifier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last place we have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LogisticRegression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which scored the worst.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more information you can see the notebook at: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https://github.com/KingerNL/Coursera_Data_Science/blob/main/SpaceX_Machine_Learning_Prediction_Part_5.jupyterlite.ipynb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tx1"/>
                </a:solidFill>
                <a:effectLst/>
                <a:latin typeface="+mn-lt"/>
              </a:rPr>
              <a:t>In our quest to harness the power of data science, we encountered a multifaceted challenge: How do we effectively gather, clean, and analyze complex datasets to uncover meaningful insights? T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tx1"/>
                </a:solidFill>
                <a:effectLst/>
                <a:latin typeface="+mn-lt"/>
              </a:rPr>
              <a:t>his journey began with a diverse array of raw data, presenting us with the initial problem of transforming it into a coherent and analyzable format. 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tx1"/>
                </a:solidFill>
                <a:effectLst/>
                <a:latin typeface="+mn-lt"/>
              </a:rPr>
              <a:t>Our primary objective was to navigate through this labyrinth of data to answer critical questions and make data-driven decisions, a task that required meticulous data wrangling, innovative analytical approaches, and a keen understanding of the underlying patterns within the data.</a:t>
            </a:r>
            <a:br>
              <a:rPr lang="en-US" sz="1400">
                <a:solidFill>
                  <a:schemeClr val="tx1"/>
                </a:solidFill>
                <a:latin typeface="+mn-lt"/>
              </a:rPr>
            </a:br>
            <a:endParaRPr lang="en-US" sz="14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074" name="Picture 2" descr="Space X logo spacex SVG dxf png cricut cameo cnc - Etsy Nederland">
            <a:extLst>
              <a:ext uri="{FF2B5EF4-FFF2-40B4-BE49-F238E27FC236}">
                <a16:creationId xmlns:a16="http://schemas.microsoft.com/office/drawing/2014/main" id="{A75A79D6-C3FE-BA10-5F45-9D5D50577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" r="12230"/>
          <a:stretch/>
        </p:blipFill>
        <p:spPr bwMode="auto">
          <a:xfrm>
            <a:off x="8077202" y="2605282"/>
            <a:ext cx="2897794" cy="288903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249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a REST API call. And SQL queries (scraping).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This data then was converted into a python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REST API calls are used to interact with web services, allowing a client to send a request to a server, which then performs an action (like retrieving data) and returns a response.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6AFBA4-D25C-95F1-43B0-D26423C9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438" y="2678640"/>
            <a:ext cx="5852667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86878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queries, on the other hand, are statements used to perform operations on databases, such as retrieving, updating, or deleting data, by directly interacting with the database management system.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 descr="Evaluating tools and techniques for web scraping">
            <a:extLst>
              <a:ext uri="{FF2B5EF4-FFF2-40B4-BE49-F238E27FC236}">
                <a16:creationId xmlns:a16="http://schemas.microsoft.com/office/drawing/2014/main" id="{551DC1B1-66E2-8195-767F-7010A5D2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117" y="1510430"/>
            <a:ext cx="1085309" cy="47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Cleaning, structuring, and enriching raw data into a desired format for better decision making in less time. It involves transforming and mapping data from one "raw" form into another format to make it more appropriate and valuable for a variety of downstream purposes such as analytics.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data used in the notebook, I’ve conducted: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 intensive analyses on the data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Removed none entries</a:t>
            </a: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Created landing outcome label from outcome column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be found in the </a:t>
            </a:r>
            <a:r>
              <a:rPr lang="en-US" sz="2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https://github.com/KingerNL/Coursera_Data_Science/blob/main/labs-jupyter-spacex-Data%20wrangling.ipynb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1170</Words>
  <Application>Microsoft Office PowerPoint</Application>
  <PresentationFormat>Breedbeeld</PresentationFormat>
  <Paragraphs>178</Paragraphs>
  <Slides>31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7" baseType="lpstr">
      <vt:lpstr>Abadi</vt:lpstr>
      <vt:lpstr>Arial</vt:lpstr>
      <vt:lpstr>Calibri</vt:lpstr>
      <vt:lpstr>Calibri Light</vt:lpstr>
      <vt:lpstr>IBM Plex Mono SemiBold</vt:lpstr>
      <vt:lpstr>Custom Design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Mart Veldkamp</cp:lastModifiedBy>
  <cp:revision>205</cp:revision>
  <dcterms:created xsi:type="dcterms:W3CDTF">2021-04-29T18:58:34Z</dcterms:created>
  <dcterms:modified xsi:type="dcterms:W3CDTF">2023-11-18T22:44:12Z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